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HY견고딕" panose="02030600000101010101" pitchFamily="18" charset="-127"/>
      <p:regular r:id="rId17"/>
    </p:embeddedFont>
    <p:embeddedFont>
      <p:font typeface="윤고딕" panose="020B0600000101010101" charset="-127"/>
      <p:regular r:id="rId18"/>
    </p:embeddedFont>
    <p:embeddedFont>
      <p:font typeface="윤고딕 Bold" panose="020B0600000101010101" charset="-127"/>
      <p:regular r:id="rId19"/>
    </p:embeddedFont>
    <p:embeddedFont>
      <p:font typeface="윤고딕 Medium" panose="020B0600000101010101" charset="-127"/>
      <p:regular r:id="rId20"/>
    </p:embeddedFont>
    <p:embeddedFont>
      <p:font typeface="윤고딕 Semi-Bold" panose="020B0600000101010101" charset="-127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Gotham Bold" panose="020B0600000101010101" charset="0"/>
      <p:regular r:id="rId26"/>
    </p:embeddedFont>
    <p:embeddedFont>
      <p:font typeface="Inter Bold" panose="020B0600000101010101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4" y="5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jpe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66800" y="2317388"/>
            <a:ext cx="1638336" cy="1638336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8914723"/>
            <a:ext cx="276360" cy="27636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231954" y="2544376"/>
            <a:ext cx="1308029" cy="1184360"/>
          </a:xfrm>
          <a:custGeom>
            <a:avLst/>
            <a:gdLst/>
            <a:ahLst/>
            <a:cxnLst/>
            <a:rect l="l" t="t" r="r" b="b"/>
            <a:pathLst>
              <a:path w="1308029" h="1184360">
                <a:moveTo>
                  <a:pt x="0" y="0"/>
                </a:moveTo>
                <a:lnTo>
                  <a:pt x="1308028" y="0"/>
                </a:lnTo>
                <a:lnTo>
                  <a:pt x="1308028" y="1184360"/>
                </a:lnTo>
                <a:lnTo>
                  <a:pt x="0" y="1184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28700" y="4431974"/>
            <a:ext cx="10103216" cy="1281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00"/>
              </a:lnSpc>
            </a:pPr>
            <a:r>
              <a:rPr lang="en-US" sz="7285" spc="-174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프로야구 대타 기용 모델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6800" y="6254679"/>
            <a:ext cx="8400401" cy="646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16"/>
              </a:lnSpc>
            </a:pPr>
            <a:r>
              <a:rPr lang="en-US" sz="3797" spc="-91">
                <a:solidFill>
                  <a:srgbClr val="373737"/>
                </a:solidFill>
                <a:latin typeface="Gotham Bold"/>
                <a:ea typeface="Gotham Bold"/>
                <a:cs typeface="Gotham Bold"/>
                <a:sym typeface="Gotham Bold"/>
              </a:rPr>
              <a:t>AI PROJECT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39147" y="8790355"/>
            <a:ext cx="5405092" cy="481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7"/>
              </a:lnSpc>
              <a:spcBef>
                <a:spcPct val="0"/>
              </a:spcBef>
            </a:pPr>
            <a:r>
              <a:rPr lang="en-US" sz="2776" spc="-18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인공지능전일반_2기_이현서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223035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3064332" y="4624764"/>
            <a:ext cx="4412393" cy="4014282"/>
          </a:xfrm>
          <a:custGeom>
            <a:avLst/>
            <a:gdLst/>
            <a:ahLst/>
            <a:cxnLst/>
            <a:rect l="l" t="t" r="r" b="b"/>
            <a:pathLst>
              <a:path w="4412393" h="4014282">
                <a:moveTo>
                  <a:pt x="0" y="0"/>
                </a:moveTo>
                <a:lnTo>
                  <a:pt x="4412393" y="0"/>
                </a:lnTo>
                <a:lnTo>
                  <a:pt x="4412393" y="4014282"/>
                </a:lnTo>
                <a:lnTo>
                  <a:pt x="0" y="4014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96104" y="1366225"/>
            <a:ext cx="5465963" cy="91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모델 학습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70314"/>
            <a:ext cx="718069" cy="13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117213"/>
            <a:ext cx="11568776" cy="2295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4314" lvl="1" indent="-332157" algn="l">
              <a:lnSpc>
                <a:spcPts val="6092"/>
              </a:lnSpc>
              <a:buFont typeface="Arial"/>
              <a:buChar char="•"/>
            </a:pPr>
            <a:r>
              <a:rPr lang="en-US" sz="3076" spc="-20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전처리 데이터에서 특성(X)와 클래스(y)로 분리</a:t>
            </a:r>
          </a:p>
          <a:p>
            <a:pPr marL="664314" lvl="1" indent="-332157" algn="l">
              <a:lnSpc>
                <a:spcPts val="6092"/>
              </a:lnSpc>
              <a:buFont typeface="Arial"/>
              <a:buChar char="•"/>
            </a:pPr>
            <a:r>
              <a:rPr lang="en-US" sz="3076" spc="-20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데이터를 학습 데이터와 검증 데이터로 분리</a:t>
            </a:r>
          </a:p>
          <a:p>
            <a:pPr marL="664314" lvl="1" indent="-332157" algn="l">
              <a:lnSpc>
                <a:spcPts val="6092"/>
              </a:lnSpc>
              <a:buFont typeface="Arial"/>
              <a:buChar char="•"/>
            </a:pPr>
            <a:r>
              <a:rPr lang="en-US" sz="3076" spc="-20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매일 진행되는 경기를 업데이트하기 위해 schedule 모듈 사용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896104" y="1366225"/>
            <a:ext cx="9468194" cy="91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예측 모듈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70314"/>
            <a:ext cx="718069" cy="13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8283" y="3655051"/>
            <a:ext cx="15895045" cy="4001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219" lvl="1" indent="-324609" algn="l">
              <a:lnSpc>
                <a:spcPts val="5322"/>
              </a:lnSpc>
              <a:buFont typeface="Arial"/>
              <a:buChar char="•"/>
            </a:pPr>
            <a:r>
              <a:rPr lang="en-US" sz="3007" spc="-2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get_user_input() 함수를 통해 사용자로부터 입력을 받아 필요한 정보 수집</a:t>
            </a:r>
          </a:p>
          <a:p>
            <a:pPr marL="649219" lvl="1" indent="-324609" algn="l">
              <a:lnSpc>
                <a:spcPts val="5322"/>
              </a:lnSpc>
              <a:buFont typeface="Arial"/>
              <a:buChar char="•"/>
            </a:pPr>
            <a:r>
              <a:rPr lang="en-US" sz="3007" spc="-2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preprocess_user_input()함수를 통해 사용자가 입력한 데이터를 모델이 학습한 데이터와 동일한 형태로 전처리</a:t>
            </a:r>
          </a:p>
          <a:p>
            <a:pPr marL="649219" lvl="1" indent="-324609" algn="l">
              <a:lnSpc>
                <a:spcPts val="5322"/>
              </a:lnSpc>
              <a:buFont typeface="Arial"/>
              <a:buChar char="•"/>
            </a:pPr>
            <a:r>
              <a:rPr lang="en-US" sz="3007" u="none" strike="noStrike" spc="-2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타자, 이닝, 투수, 아웃 카운트, 베이스 상황을 입력</a:t>
            </a:r>
          </a:p>
          <a:p>
            <a:pPr marL="649219" lvl="1" indent="-324609" algn="l">
              <a:lnSpc>
                <a:spcPts val="5322"/>
              </a:lnSpc>
              <a:buFont typeface="Arial"/>
              <a:buChar char="•"/>
            </a:pPr>
            <a:r>
              <a:rPr lang="en-US" sz="3007" u="none" strike="noStrike" spc="-2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입력한 타자의 모델 로드</a:t>
            </a:r>
          </a:p>
          <a:p>
            <a:pPr marL="649219" lvl="1" indent="-324609" algn="l">
              <a:lnSpc>
                <a:spcPts val="5322"/>
              </a:lnSpc>
              <a:buFont typeface="Arial"/>
              <a:buChar char="•"/>
            </a:pPr>
            <a:r>
              <a:rPr lang="en-US" sz="3007" u="none" strike="noStrike" spc="-2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아웃과 안타 예측 확률과 결과 출력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3436820"/>
            <a:ext cx="16230600" cy="4889412"/>
            <a:chOff x="0" y="0"/>
            <a:chExt cx="4264004" cy="12845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64004" cy="1284517"/>
            </a:xfrm>
            <a:custGeom>
              <a:avLst/>
              <a:gdLst/>
              <a:ahLst/>
              <a:cxnLst/>
              <a:rect l="l" t="t" r="r" b="b"/>
              <a:pathLst>
                <a:path w="4264004" h="1284517">
                  <a:moveTo>
                    <a:pt x="24327" y="0"/>
                  </a:moveTo>
                  <a:lnTo>
                    <a:pt x="4239678" y="0"/>
                  </a:lnTo>
                  <a:cubicBezTo>
                    <a:pt x="4253113" y="0"/>
                    <a:pt x="4264004" y="10891"/>
                    <a:pt x="4264004" y="24327"/>
                  </a:cubicBezTo>
                  <a:lnTo>
                    <a:pt x="4264004" y="1260190"/>
                  </a:lnTo>
                  <a:cubicBezTo>
                    <a:pt x="4264004" y="1273625"/>
                    <a:pt x="4253113" y="1284517"/>
                    <a:pt x="4239678" y="1284517"/>
                  </a:cubicBezTo>
                  <a:lnTo>
                    <a:pt x="24327" y="1284517"/>
                  </a:lnTo>
                  <a:cubicBezTo>
                    <a:pt x="10891" y="1284517"/>
                    <a:pt x="0" y="1273625"/>
                    <a:pt x="0" y="126019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264004" cy="13321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629" b="-303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9806" r="20794"/>
          <a:stretch>
            <a:fillRect/>
          </a:stretch>
        </p:blipFill>
        <p:spPr>
          <a:xfrm>
            <a:off x="1028700" y="2976945"/>
            <a:ext cx="7231822" cy="684842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96104" y="1366225"/>
            <a:ext cx="9468194" cy="91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사용자 매뉴얼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70314"/>
            <a:ext cx="718069" cy="13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24186" y="4400971"/>
            <a:ext cx="8871393" cy="332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219" lvl="1" indent="-324609" algn="l">
              <a:lnSpc>
                <a:spcPts val="5322"/>
              </a:lnSpc>
              <a:buFont typeface="Arial"/>
              <a:buChar char="•"/>
            </a:pPr>
            <a:r>
              <a:rPr lang="en-US" sz="3007" u="none" strike="noStrike" spc="-2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타자, 이닝, 투수, 아웃 카운트, 베이스 상황을 예시와 같이 입력</a:t>
            </a:r>
          </a:p>
          <a:p>
            <a:pPr marL="649219" lvl="1" indent="-324609" algn="l">
              <a:lnSpc>
                <a:spcPts val="5322"/>
              </a:lnSpc>
              <a:buFont typeface="Arial"/>
              <a:buChar char="•"/>
            </a:pPr>
            <a:r>
              <a:rPr lang="en-US" sz="3007" u="none" strike="noStrike" spc="-2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아웃 예측 확률, 안타 예측 확률이 나옴</a:t>
            </a:r>
          </a:p>
          <a:p>
            <a:pPr marL="649219" lvl="1" indent="-324609" algn="l">
              <a:lnSpc>
                <a:spcPts val="5322"/>
              </a:lnSpc>
              <a:buFont typeface="Arial"/>
              <a:buChar char="•"/>
            </a:pPr>
            <a:r>
              <a:rPr lang="en-US" sz="3007" u="none" strike="noStrike" spc="-2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예측 결과를 알려줌</a:t>
            </a:r>
          </a:p>
          <a:p>
            <a:pPr marL="649219" lvl="1" indent="-324609" algn="l">
              <a:lnSpc>
                <a:spcPts val="5322"/>
              </a:lnSpc>
              <a:buFont typeface="Arial"/>
              <a:buChar char="•"/>
            </a:pPr>
            <a:r>
              <a:rPr lang="en-US" sz="3007" u="none" strike="noStrike" spc="-201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안타의 예측 확률이 높은 사람을 대타로 기용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417348" y="4187522"/>
            <a:ext cx="9078231" cy="3980508"/>
            <a:chOff x="0" y="0"/>
            <a:chExt cx="2384978" cy="10457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84978" cy="1045735"/>
            </a:xfrm>
            <a:custGeom>
              <a:avLst/>
              <a:gdLst/>
              <a:ahLst/>
              <a:cxnLst/>
              <a:rect l="l" t="t" r="r" b="b"/>
              <a:pathLst>
                <a:path w="2384978" h="1045735">
                  <a:moveTo>
                    <a:pt x="43493" y="0"/>
                  </a:moveTo>
                  <a:lnTo>
                    <a:pt x="2341485" y="0"/>
                  </a:lnTo>
                  <a:cubicBezTo>
                    <a:pt x="2353020" y="0"/>
                    <a:pt x="2364082" y="4582"/>
                    <a:pt x="2372239" y="12739"/>
                  </a:cubicBezTo>
                  <a:cubicBezTo>
                    <a:pt x="2380395" y="20895"/>
                    <a:pt x="2384978" y="31958"/>
                    <a:pt x="2384978" y="43493"/>
                  </a:cubicBezTo>
                  <a:lnTo>
                    <a:pt x="2384978" y="1002242"/>
                  </a:lnTo>
                  <a:cubicBezTo>
                    <a:pt x="2384978" y="1026263"/>
                    <a:pt x="2365505" y="1045735"/>
                    <a:pt x="2341485" y="1045735"/>
                  </a:cubicBezTo>
                  <a:lnTo>
                    <a:pt x="43493" y="1045735"/>
                  </a:lnTo>
                  <a:cubicBezTo>
                    <a:pt x="31958" y="1045735"/>
                    <a:pt x="20895" y="1041153"/>
                    <a:pt x="12739" y="1032996"/>
                  </a:cubicBezTo>
                  <a:cubicBezTo>
                    <a:pt x="4582" y="1024840"/>
                    <a:pt x="0" y="1013777"/>
                    <a:pt x="0" y="1002242"/>
                  </a:cubicBezTo>
                  <a:lnTo>
                    <a:pt x="0" y="43493"/>
                  </a:lnTo>
                  <a:cubicBezTo>
                    <a:pt x="0" y="31958"/>
                    <a:pt x="4582" y="20895"/>
                    <a:pt x="12739" y="12739"/>
                  </a:cubicBezTo>
                  <a:cubicBezTo>
                    <a:pt x="20895" y="4582"/>
                    <a:pt x="31958" y="0"/>
                    <a:pt x="434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2E5743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384978" cy="1093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317597" y="5492787"/>
            <a:ext cx="4523384" cy="3765513"/>
            <a:chOff x="0" y="0"/>
            <a:chExt cx="700791" cy="5833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00791" cy="583376"/>
            </a:xfrm>
            <a:custGeom>
              <a:avLst/>
              <a:gdLst/>
              <a:ahLst/>
              <a:cxnLst/>
              <a:rect l="l" t="t" r="r" b="b"/>
              <a:pathLst>
                <a:path w="700791" h="583376">
                  <a:moveTo>
                    <a:pt x="0" y="0"/>
                  </a:moveTo>
                  <a:lnTo>
                    <a:pt x="700791" y="0"/>
                  </a:lnTo>
                  <a:lnTo>
                    <a:pt x="700791" y="583376"/>
                  </a:lnTo>
                  <a:lnTo>
                    <a:pt x="0" y="583376"/>
                  </a:lnTo>
                  <a:close/>
                </a:path>
              </a:pathLst>
            </a:custGeom>
            <a:solidFill>
              <a:srgbClr val="E8E8E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700791" cy="688151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024"/>
                </a:lnSpc>
              </a:pPr>
              <a:r>
                <a:rPr lang="en-US" sz="2499" spc="-147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예측 모듈에서 정보 입력 후</a:t>
              </a:r>
            </a:p>
            <a:p>
              <a:pPr algn="ctr">
                <a:lnSpc>
                  <a:spcPts val="4024"/>
                </a:lnSpc>
              </a:pPr>
              <a:r>
                <a:rPr lang="en-US" sz="2499" spc="-147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 가장 안타 확률이 높은 선수를 알려주는 모델로 개선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17597" y="4744124"/>
            <a:ext cx="4523384" cy="623570"/>
            <a:chOff x="0" y="0"/>
            <a:chExt cx="700791" cy="966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1단계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82308" y="3910648"/>
            <a:ext cx="4523384" cy="623570"/>
            <a:chOff x="0" y="0"/>
            <a:chExt cx="700791" cy="966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2단계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47019" y="3174510"/>
            <a:ext cx="4523384" cy="623570"/>
            <a:chOff x="0" y="0"/>
            <a:chExt cx="700791" cy="966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3단계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82308" y="4658399"/>
            <a:ext cx="4523384" cy="4599901"/>
            <a:chOff x="0" y="0"/>
            <a:chExt cx="700791" cy="7126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00791" cy="712645"/>
            </a:xfrm>
            <a:custGeom>
              <a:avLst/>
              <a:gdLst/>
              <a:ahLst/>
              <a:cxnLst/>
              <a:rect l="l" t="t" r="r" b="b"/>
              <a:pathLst>
                <a:path w="700791" h="712645">
                  <a:moveTo>
                    <a:pt x="0" y="0"/>
                  </a:moveTo>
                  <a:lnTo>
                    <a:pt x="700791" y="0"/>
                  </a:lnTo>
                  <a:lnTo>
                    <a:pt x="700791" y="712645"/>
                  </a:lnTo>
                  <a:lnTo>
                    <a:pt x="0" y="712645"/>
                  </a:lnTo>
                  <a:close/>
                </a:path>
              </a:pathLst>
            </a:custGeom>
            <a:solidFill>
              <a:srgbClr val="E8E8E8"/>
            </a:solidFill>
            <a:ln cap="sq">
              <a:noFill/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104775"/>
              <a:ext cx="700791" cy="81742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4024"/>
                </a:lnSpc>
                <a:spcBef>
                  <a:spcPct val="0"/>
                </a:spcBef>
              </a:pPr>
              <a:r>
                <a:rPr lang="en-US" sz="2499" u="none" strike="noStrike" spc="-147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모든 구단의 데이터를 효율적으로 수집할 수 있는 방향 모색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447019" y="3914756"/>
            <a:ext cx="4523384" cy="5343544"/>
            <a:chOff x="0" y="0"/>
            <a:chExt cx="700791" cy="8278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0791" cy="827855"/>
            </a:xfrm>
            <a:custGeom>
              <a:avLst/>
              <a:gdLst/>
              <a:ahLst/>
              <a:cxnLst/>
              <a:rect l="l" t="t" r="r" b="b"/>
              <a:pathLst>
                <a:path w="700791" h="827855">
                  <a:moveTo>
                    <a:pt x="0" y="0"/>
                  </a:moveTo>
                  <a:lnTo>
                    <a:pt x="700791" y="0"/>
                  </a:lnTo>
                  <a:lnTo>
                    <a:pt x="700791" y="827855"/>
                  </a:lnTo>
                  <a:lnTo>
                    <a:pt x="0" y="827855"/>
                  </a:lnTo>
                  <a:close/>
                </a:path>
              </a:pathLst>
            </a:custGeom>
            <a:solidFill>
              <a:srgbClr val="E8E8E8"/>
            </a:solid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700791" cy="93263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4024"/>
                </a:lnSpc>
                <a:spcBef>
                  <a:spcPct val="0"/>
                </a:spcBef>
              </a:pPr>
              <a:r>
                <a:rPr lang="en-US" sz="2499" u="none" strike="noStrike" spc="-147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간편하게 사용할 수 있는</a:t>
              </a:r>
            </a:p>
            <a:p>
              <a:pPr marL="0" lvl="0" indent="0" algn="ctr">
                <a:lnSpc>
                  <a:spcPts val="4024"/>
                </a:lnSpc>
                <a:spcBef>
                  <a:spcPct val="0"/>
                </a:spcBef>
              </a:pPr>
              <a:r>
                <a:rPr lang="en-US" sz="2499" u="none" strike="noStrike" spc="-147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 형태로 배포</a:t>
              </a:r>
            </a:p>
            <a:p>
              <a:pPr marL="0" lvl="0" indent="0" algn="ctr">
                <a:lnSpc>
                  <a:spcPts val="4024"/>
                </a:lnSpc>
                <a:spcBef>
                  <a:spcPct val="0"/>
                </a:spcBef>
              </a:pPr>
              <a:r>
                <a:rPr lang="en-US" sz="2499" u="none" strike="noStrike" spc="-147">
                  <a:solidFill>
                    <a:srgbClr val="000000"/>
                  </a:solidFill>
                  <a:latin typeface="윤고딕 Medium"/>
                  <a:ea typeface="윤고딕 Medium"/>
                  <a:cs typeface="윤고딕 Medium"/>
                  <a:sym typeface="윤고딕 Medium"/>
                </a:rPr>
                <a:t>(예시: 웹 페이지)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896104" y="1366225"/>
            <a:ext cx="9468194" cy="91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발전 방향 모색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8700" y="1070314"/>
            <a:ext cx="718069" cy="13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8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223035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28700" y="3205597"/>
            <a:ext cx="5472014" cy="718703"/>
          </a:xfrm>
          <a:custGeom>
            <a:avLst/>
            <a:gdLst/>
            <a:ahLst/>
            <a:cxnLst/>
            <a:rect l="l" t="t" r="r" b="b"/>
            <a:pathLst>
              <a:path w="1441189" h="189288">
                <a:moveTo>
                  <a:pt x="94644" y="0"/>
                </a:moveTo>
                <a:lnTo>
                  <a:pt x="1346545" y="0"/>
                </a:lnTo>
                <a:cubicBezTo>
                  <a:pt x="1398815" y="0"/>
                  <a:pt x="1441189" y="42374"/>
                  <a:pt x="1441189" y="94644"/>
                </a:cubicBezTo>
                <a:lnTo>
                  <a:pt x="1441189" y="94644"/>
                </a:lnTo>
                <a:cubicBezTo>
                  <a:pt x="1441189" y="119745"/>
                  <a:pt x="1431218" y="143818"/>
                  <a:pt x="1413468" y="161568"/>
                </a:cubicBezTo>
                <a:cubicBezTo>
                  <a:pt x="1395719" y="179317"/>
                  <a:pt x="1371646" y="189288"/>
                  <a:pt x="1346545" y="189288"/>
                </a:cubicBezTo>
                <a:lnTo>
                  <a:pt x="94644" y="189288"/>
                </a:lnTo>
                <a:cubicBezTo>
                  <a:pt x="42374" y="189288"/>
                  <a:pt x="0" y="146915"/>
                  <a:pt x="0" y="94644"/>
                </a:cubicBezTo>
                <a:lnTo>
                  <a:pt x="0" y="94644"/>
                </a:lnTo>
                <a:cubicBezTo>
                  <a:pt x="0" y="42374"/>
                  <a:pt x="42374" y="0"/>
                  <a:pt x="94644" y="0"/>
                </a:cubicBezTo>
                <a:close/>
              </a:path>
            </a:pathLst>
          </a:custGeom>
          <a:solidFill>
            <a:srgbClr val="2E5743"/>
          </a:solidFill>
        </p:spPr>
      </p:sp>
      <p:sp>
        <p:nvSpPr>
          <p:cNvPr id="6" name="TextBox 6"/>
          <p:cNvSpPr txBox="1"/>
          <p:nvPr/>
        </p:nvSpPr>
        <p:spPr>
          <a:xfrm>
            <a:off x="1028700" y="3077539"/>
            <a:ext cx="5472014" cy="93569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199"/>
              </a:lnSpc>
            </a:pPr>
            <a:r>
              <a:rPr lang="en-US" sz="2999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nter Bold"/>
                <a:sym typeface="Inter Bold"/>
              </a:rPr>
              <a:t>프로젝트</a:t>
            </a:r>
            <a:r>
              <a:rPr lang="en-US" sz="2999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nter Bold"/>
                <a:sym typeface="Inter Bold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nter Bold"/>
                <a:sym typeface="Inter Bold"/>
              </a:rPr>
              <a:t>목표</a:t>
            </a:r>
            <a:r>
              <a:rPr lang="en-US" sz="2999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nter Bold"/>
                <a:sym typeface="Inter Bold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nter Bold"/>
                <a:sym typeface="Inter Bold"/>
              </a:rPr>
              <a:t>달성</a:t>
            </a:r>
            <a:r>
              <a:rPr lang="en-US" sz="2999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nter Bold"/>
                <a:sym typeface="Inter Bold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nter Bold"/>
                <a:sym typeface="Inter Bold"/>
              </a:rPr>
              <a:t>방향성</a:t>
            </a:r>
            <a:endParaRPr lang="en-US" sz="2999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Inter Bold"/>
              <a:sym typeface="Inter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028700" y="5448300"/>
            <a:ext cx="8576784" cy="718703"/>
          </a:xfrm>
          <a:custGeom>
            <a:avLst/>
            <a:gdLst/>
            <a:ahLst/>
            <a:cxnLst/>
            <a:rect l="l" t="t" r="r" b="b"/>
            <a:pathLst>
              <a:path w="2258906" h="189288">
                <a:moveTo>
                  <a:pt x="90266" y="0"/>
                </a:moveTo>
                <a:lnTo>
                  <a:pt x="2168640" y="0"/>
                </a:lnTo>
                <a:cubicBezTo>
                  <a:pt x="2192580" y="0"/>
                  <a:pt x="2215539" y="9510"/>
                  <a:pt x="2232468" y="26438"/>
                </a:cubicBezTo>
                <a:cubicBezTo>
                  <a:pt x="2249396" y="43366"/>
                  <a:pt x="2258906" y="66326"/>
                  <a:pt x="2258906" y="90266"/>
                </a:cubicBezTo>
                <a:lnTo>
                  <a:pt x="2258906" y="99022"/>
                </a:lnTo>
                <a:cubicBezTo>
                  <a:pt x="2258906" y="148875"/>
                  <a:pt x="2218492" y="189288"/>
                  <a:pt x="2168640" y="189288"/>
                </a:cubicBezTo>
                <a:lnTo>
                  <a:pt x="90266" y="189288"/>
                </a:lnTo>
                <a:cubicBezTo>
                  <a:pt x="40413" y="189288"/>
                  <a:pt x="0" y="148875"/>
                  <a:pt x="0" y="99022"/>
                </a:cubicBezTo>
                <a:lnTo>
                  <a:pt x="0" y="90266"/>
                </a:lnTo>
                <a:cubicBezTo>
                  <a:pt x="0" y="40413"/>
                  <a:pt x="40413" y="0"/>
                  <a:pt x="90266" y="0"/>
                </a:cubicBezTo>
                <a:close/>
              </a:path>
            </a:pathLst>
          </a:custGeom>
          <a:solidFill>
            <a:srgbClr val="2E5743"/>
          </a:solidFill>
        </p:spPr>
      </p:sp>
      <p:sp>
        <p:nvSpPr>
          <p:cNvPr id="9" name="TextBox 9"/>
          <p:cNvSpPr txBox="1"/>
          <p:nvPr/>
        </p:nvSpPr>
        <p:spPr>
          <a:xfrm>
            <a:off x="1028700" y="5274606"/>
            <a:ext cx="8576784" cy="93569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nter Bold"/>
                <a:sym typeface="Inter Bold"/>
              </a:rPr>
              <a:t>매일 진행되는 경기를 반영하기 위한 업데이트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28700" y="8115300"/>
            <a:ext cx="5648171" cy="718703"/>
          </a:xfrm>
          <a:custGeom>
            <a:avLst/>
            <a:gdLst/>
            <a:ahLst/>
            <a:cxnLst/>
            <a:rect l="l" t="t" r="r" b="b"/>
            <a:pathLst>
              <a:path w="1487584" h="189288">
                <a:moveTo>
                  <a:pt x="94644" y="0"/>
                </a:moveTo>
                <a:lnTo>
                  <a:pt x="1392940" y="0"/>
                </a:lnTo>
                <a:cubicBezTo>
                  <a:pt x="1418041" y="0"/>
                  <a:pt x="1442114" y="9971"/>
                  <a:pt x="1459864" y="27721"/>
                </a:cubicBezTo>
                <a:cubicBezTo>
                  <a:pt x="1477613" y="45470"/>
                  <a:pt x="1487584" y="69543"/>
                  <a:pt x="1487584" y="94644"/>
                </a:cubicBezTo>
                <a:lnTo>
                  <a:pt x="1487584" y="94644"/>
                </a:lnTo>
                <a:cubicBezTo>
                  <a:pt x="1487584" y="146915"/>
                  <a:pt x="1445211" y="189288"/>
                  <a:pt x="1392940" y="189288"/>
                </a:cubicBezTo>
                <a:lnTo>
                  <a:pt x="94644" y="189288"/>
                </a:lnTo>
                <a:cubicBezTo>
                  <a:pt x="42374" y="189288"/>
                  <a:pt x="0" y="146915"/>
                  <a:pt x="0" y="94644"/>
                </a:cubicBezTo>
                <a:lnTo>
                  <a:pt x="0" y="94644"/>
                </a:lnTo>
                <a:cubicBezTo>
                  <a:pt x="0" y="42374"/>
                  <a:pt x="42374" y="0"/>
                  <a:pt x="94644" y="0"/>
                </a:cubicBezTo>
                <a:close/>
              </a:path>
            </a:pathLst>
          </a:custGeom>
          <a:solidFill>
            <a:srgbClr val="2E5743"/>
          </a:solidFill>
        </p:spPr>
      </p:sp>
      <p:sp>
        <p:nvSpPr>
          <p:cNvPr id="12" name="TextBox 12"/>
          <p:cNvSpPr txBox="1"/>
          <p:nvPr/>
        </p:nvSpPr>
        <p:spPr>
          <a:xfrm>
            <a:off x="1028700" y="7941606"/>
            <a:ext cx="5648171" cy="93569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199"/>
              </a:lnSpc>
            </a:pPr>
            <a:r>
              <a:rPr lang="en-US" sz="2999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nter Bold"/>
                <a:sym typeface="Inter Bold"/>
              </a:rPr>
              <a:t>예측값과</a:t>
            </a:r>
            <a:r>
              <a:rPr lang="en-US" sz="2999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nter Bold"/>
                <a:sym typeface="Inter Bold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nter Bold"/>
                <a:sym typeface="Inter Bold"/>
              </a:rPr>
              <a:t>실제값</a:t>
            </a:r>
            <a:r>
              <a:rPr lang="en-US" sz="2999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nter Bold"/>
                <a:sym typeface="Inter Bold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nter Bold"/>
                <a:sym typeface="Inter Bold"/>
              </a:rPr>
              <a:t>비교</a:t>
            </a:r>
            <a:r>
              <a:rPr lang="en-US" sz="2999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nter Bold"/>
                <a:sym typeface="Inter Bold"/>
              </a:rPr>
              <a:t> </a:t>
            </a:r>
            <a:r>
              <a:rPr lang="en-US" sz="2999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Inter Bold"/>
                <a:sym typeface="Inter Bold"/>
              </a:rPr>
              <a:t>확인</a:t>
            </a:r>
            <a:endParaRPr lang="en-US" sz="2999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Inter Bold"/>
              <a:sym typeface="Inter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0572994" y="7647010"/>
            <a:ext cx="7450771" cy="2247330"/>
            <a:chOff x="0" y="0"/>
            <a:chExt cx="9934361" cy="29964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934361" cy="362820"/>
            </a:xfrm>
            <a:custGeom>
              <a:avLst/>
              <a:gdLst/>
              <a:ahLst/>
              <a:cxnLst/>
              <a:rect l="l" t="t" r="r" b="b"/>
              <a:pathLst>
                <a:path w="9934361" h="362820">
                  <a:moveTo>
                    <a:pt x="0" y="0"/>
                  </a:moveTo>
                  <a:lnTo>
                    <a:pt x="9934361" y="0"/>
                  </a:lnTo>
                  <a:lnTo>
                    <a:pt x="9934361" y="362820"/>
                  </a:lnTo>
                  <a:lnTo>
                    <a:pt x="0" y="362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0" y="385652"/>
              <a:ext cx="8777704" cy="2610788"/>
            </a:xfrm>
            <a:custGeom>
              <a:avLst/>
              <a:gdLst/>
              <a:ahLst/>
              <a:cxnLst/>
              <a:rect l="l" t="t" r="r" b="b"/>
              <a:pathLst>
                <a:path w="8777704" h="2610788">
                  <a:moveTo>
                    <a:pt x="0" y="0"/>
                  </a:moveTo>
                  <a:lnTo>
                    <a:pt x="8777704" y="0"/>
                  </a:lnTo>
                  <a:lnTo>
                    <a:pt x="8777704" y="2610788"/>
                  </a:lnTo>
                  <a:lnTo>
                    <a:pt x="0" y="26107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001" b="-1001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896104" y="1366225"/>
            <a:ext cx="5465963" cy="91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시행착오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1070314"/>
            <a:ext cx="718069" cy="13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9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4074268"/>
            <a:ext cx="12780848" cy="55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7"/>
              </a:lnSpc>
              <a:spcBef>
                <a:spcPct val="0"/>
              </a:spcBef>
            </a:pPr>
            <a:r>
              <a:rPr lang="en-US" sz="3076" spc="-20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처음에 문제 해결 방향을 잘못 생각하여 모델로 인한 예측이 아닌 통계를 낼 뻔함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6295591"/>
            <a:ext cx="11819482" cy="11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7"/>
              </a:lnSpc>
              <a:spcBef>
                <a:spcPct val="0"/>
              </a:spcBef>
            </a:pPr>
            <a:r>
              <a:rPr lang="en-US" sz="3076" spc="-20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야구는 시즌 중 일주일에 6일 진행하기 때문에 더 정확한 예측을 위해서는 업데이트가 필요했음 -&gt; schedule 모듈을 이용해 해결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8942125"/>
            <a:ext cx="11819482" cy="550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7"/>
              </a:lnSpc>
              <a:spcBef>
                <a:spcPct val="0"/>
              </a:spcBef>
            </a:pPr>
            <a:r>
              <a:rPr lang="en-US" sz="3076" spc="-206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어떻게 예측하는지 눈으로 볼 수 있게 표를 작성하여 수치화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29" b="-3037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7566869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409903" y="5029200"/>
            <a:ext cx="9468194" cy="1010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</a:pPr>
            <a:r>
              <a:rPr lang="en-US" sz="5576" spc="-37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감사합니다.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295505" y="2873032"/>
            <a:ext cx="1696991" cy="169699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09381" y="6094691"/>
            <a:ext cx="9269239" cy="680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8"/>
              </a:lnSpc>
              <a:spcBef>
                <a:spcPct val="0"/>
              </a:spcBef>
            </a:pPr>
            <a:r>
              <a:rPr lang="en-US" sz="3941" spc="-264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Thank You</a:t>
            </a:r>
          </a:p>
        </p:txBody>
      </p:sp>
      <p:sp>
        <p:nvSpPr>
          <p:cNvPr id="9" name="Freeform 9"/>
          <p:cNvSpPr/>
          <p:nvPr/>
        </p:nvSpPr>
        <p:spPr>
          <a:xfrm>
            <a:off x="8489986" y="3129347"/>
            <a:ext cx="1308029" cy="1184360"/>
          </a:xfrm>
          <a:custGeom>
            <a:avLst/>
            <a:gdLst/>
            <a:ahLst/>
            <a:cxnLst/>
            <a:rect l="l" t="t" r="r" b="b"/>
            <a:pathLst>
              <a:path w="1308029" h="1184360">
                <a:moveTo>
                  <a:pt x="0" y="0"/>
                </a:moveTo>
                <a:lnTo>
                  <a:pt x="1308028" y="0"/>
                </a:lnTo>
                <a:lnTo>
                  <a:pt x="1308028" y="1184361"/>
                </a:lnTo>
                <a:lnTo>
                  <a:pt x="0" y="11843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32386"/>
            <a:ext cx="1155300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028700" y="1124639"/>
            <a:ext cx="9284162" cy="1062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26"/>
              </a:lnSpc>
              <a:spcBef>
                <a:spcPct val="0"/>
              </a:spcBef>
            </a:pPr>
            <a:r>
              <a:rPr lang="en-US" sz="5876" spc="-393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Contents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926539" y="3410647"/>
            <a:ext cx="4537689" cy="52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 배경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26539" y="8035582"/>
            <a:ext cx="4537689" cy="52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모델 학습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26539" y="4567185"/>
            <a:ext cx="4537689" cy="52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프로젝트 목표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44018" y="3410647"/>
            <a:ext cx="4537689" cy="52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예측 모듈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26539" y="5723318"/>
            <a:ext cx="4537689" cy="52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데이터 수집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44018" y="4566779"/>
            <a:ext cx="4537689" cy="52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사용자 매뉴얼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26539" y="6879450"/>
            <a:ext cx="4537689" cy="52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전처리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45942" y="5722912"/>
            <a:ext cx="4537689" cy="52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발전 방향 모색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3267507" y="0"/>
            <a:ext cx="5020493" cy="10287000"/>
            <a:chOff x="0" y="0"/>
            <a:chExt cx="1322270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A6A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3399611"/>
            <a:ext cx="678786" cy="613207"/>
            <a:chOff x="0" y="0"/>
            <a:chExt cx="178775" cy="1615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8024546"/>
            <a:ext cx="678786" cy="613207"/>
            <a:chOff x="0" y="0"/>
            <a:chExt cx="178775" cy="1615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5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8700" y="4556150"/>
            <a:ext cx="678786" cy="613207"/>
            <a:chOff x="0" y="0"/>
            <a:chExt cx="178775" cy="16150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146179" y="3399611"/>
            <a:ext cx="678786" cy="613207"/>
            <a:chOff x="0" y="0"/>
            <a:chExt cx="178775" cy="1615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6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8700" y="5712282"/>
            <a:ext cx="678786" cy="613207"/>
            <a:chOff x="0" y="0"/>
            <a:chExt cx="178775" cy="1615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3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146179" y="4555743"/>
            <a:ext cx="678786" cy="613207"/>
            <a:chOff x="0" y="0"/>
            <a:chExt cx="178775" cy="16150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7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28700" y="6868414"/>
            <a:ext cx="678786" cy="613207"/>
            <a:chOff x="0" y="0"/>
            <a:chExt cx="178775" cy="16150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4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7148103" y="5711876"/>
            <a:ext cx="678786" cy="613207"/>
            <a:chOff x="0" y="0"/>
            <a:chExt cx="178775" cy="16150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8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8044018" y="6879044"/>
            <a:ext cx="4537689" cy="52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시행착오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7146179" y="6868008"/>
            <a:ext cx="678786" cy="613207"/>
            <a:chOff x="0" y="0"/>
            <a:chExt cx="178775" cy="16150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9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89436" y="3705129"/>
            <a:ext cx="2944465" cy="4587693"/>
          </a:xfrm>
          <a:custGeom>
            <a:avLst/>
            <a:gdLst/>
            <a:ahLst/>
            <a:cxnLst/>
            <a:rect l="l" t="t" r="r" b="b"/>
            <a:pathLst>
              <a:path w="2944465" h="4587693">
                <a:moveTo>
                  <a:pt x="0" y="0"/>
                </a:moveTo>
                <a:lnTo>
                  <a:pt x="2944465" y="0"/>
                </a:lnTo>
                <a:lnTo>
                  <a:pt x="2944465" y="4587693"/>
                </a:lnTo>
                <a:lnTo>
                  <a:pt x="0" y="4587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96104" y="1366225"/>
            <a:ext cx="5465963" cy="91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배경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70314"/>
            <a:ext cx="718069" cy="13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244319"/>
            <a:ext cx="10320980" cy="841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54"/>
              </a:lnSpc>
              <a:spcBef>
                <a:spcPct val="0"/>
              </a:spcBef>
            </a:pPr>
            <a:r>
              <a:rPr lang="en-US" sz="4895" spc="-328">
                <a:solidFill>
                  <a:srgbClr val="2E5743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타율로는 부족하다!!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330741"/>
            <a:ext cx="11451011" cy="4908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724" lvl="1" indent="-321362" algn="l">
              <a:lnSpc>
                <a:spcPts val="4822"/>
              </a:lnSpc>
              <a:buFont typeface="Arial"/>
              <a:buChar char="•"/>
            </a:pPr>
            <a:r>
              <a:rPr lang="en-US" sz="2976" u="none" strike="noStrike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단순히 타자의 타율을 보고는 이번 타석에 안타를 칠 수 있을지를 알기에 부족함. </a:t>
            </a:r>
          </a:p>
          <a:p>
            <a:pPr algn="l">
              <a:lnSpc>
                <a:spcPts val="4822"/>
              </a:lnSpc>
            </a:pPr>
            <a:endParaRPr lang="en-US" sz="2976" u="none" strike="noStrike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marL="642724" lvl="1" indent="-321362" algn="l">
              <a:lnSpc>
                <a:spcPts val="4822"/>
              </a:lnSpc>
              <a:buFont typeface="Arial"/>
              <a:buChar char="•"/>
            </a:pPr>
            <a:r>
              <a:rPr lang="en-US" sz="2976" u="none" strike="noStrike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타자 특성 상 어떤 상황, 어떤 투수 상대로 안타를 칠 확률이 다름.</a:t>
            </a:r>
          </a:p>
          <a:p>
            <a:pPr algn="l">
              <a:lnSpc>
                <a:spcPts val="4822"/>
              </a:lnSpc>
            </a:pPr>
            <a:endParaRPr lang="en-US" sz="2976" u="none" strike="noStrike">
              <a:solidFill>
                <a:srgbClr val="373737"/>
              </a:solidFill>
              <a:latin typeface="윤고딕 Semi-Bold"/>
              <a:ea typeface="윤고딕 Semi-Bold"/>
              <a:cs typeface="윤고딕 Semi-Bold"/>
              <a:sym typeface="윤고딕 Semi-Bold"/>
            </a:endParaRPr>
          </a:p>
          <a:p>
            <a:pPr marL="642724" lvl="1" indent="-321362" algn="l">
              <a:lnSpc>
                <a:spcPts val="4822"/>
              </a:lnSpc>
              <a:buFont typeface="Arial"/>
              <a:buChar char="•"/>
            </a:pPr>
            <a:r>
              <a:rPr lang="en-US" sz="2976" u="none" strike="noStrike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따라서 타자가 이번 타석에 안타를 칠 확률은 단순 타율이 아닌 많은 요인이 복합적으로 작용하므로 조금 더 정확한 확률을 구하기 위해서는 그 요인들을 고려할 필요가 있음.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028700" y="3385117"/>
            <a:ext cx="5505069" cy="550506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t="-25046" b="-25046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7800536" y="5143500"/>
            <a:ext cx="1241837" cy="613207"/>
            <a:chOff x="0" y="0"/>
            <a:chExt cx="327068" cy="1615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7068" cy="161503"/>
            </a:xfrm>
            <a:custGeom>
              <a:avLst/>
              <a:gdLst/>
              <a:ahLst/>
              <a:cxnLst/>
              <a:rect l="l" t="t" r="r" b="b"/>
              <a:pathLst>
                <a:path w="327068" h="161503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27068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00536" y="6258964"/>
            <a:ext cx="1241837" cy="613207"/>
            <a:chOff x="0" y="0"/>
            <a:chExt cx="327068" cy="1615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27068" cy="161503"/>
            </a:xfrm>
            <a:custGeom>
              <a:avLst/>
              <a:gdLst/>
              <a:ahLst/>
              <a:cxnLst/>
              <a:rect l="l" t="t" r="r" b="b"/>
              <a:pathLst>
                <a:path w="327068" h="161503">
                  <a:moveTo>
                    <a:pt x="80752" y="0"/>
                  </a:moveTo>
                  <a:lnTo>
                    <a:pt x="246317" y="0"/>
                  </a:lnTo>
                  <a:cubicBezTo>
                    <a:pt x="290915" y="0"/>
                    <a:pt x="327068" y="36154"/>
                    <a:pt x="327068" y="80752"/>
                  </a:cubicBezTo>
                  <a:lnTo>
                    <a:pt x="327068" y="80752"/>
                  </a:lnTo>
                  <a:cubicBezTo>
                    <a:pt x="327068" y="102168"/>
                    <a:pt x="318561" y="122708"/>
                    <a:pt x="303417" y="137852"/>
                  </a:cubicBezTo>
                  <a:cubicBezTo>
                    <a:pt x="288273" y="152995"/>
                    <a:pt x="267733" y="161503"/>
                    <a:pt x="246317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327068" cy="2091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2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543708" y="5154536"/>
            <a:ext cx="7406375" cy="52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여러 요인을 고려한 타자의 안타 확률 구하기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43708" y="6270000"/>
            <a:ext cx="7406375" cy="52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</a:pPr>
            <a:r>
              <a:rPr lang="en-US" sz="2976" spc="-19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야구 경기에서는 현 상황에 맞는 대타 기용 가능</a:t>
            </a:r>
          </a:p>
        </p:txBody>
      </p:sp>
      <p:sp>
        <p:nvSpPr>
          <p:cNvPr id="14" name="Freeform 14"/>
          <p:cNvSpPr/>
          <p:nvPr/>
        </p:nvSpPr>
        <p:spPr>
          <a:xfrm>
            <a:off x="853550" y="3385117"/>
            <a:ext cx="5680220" cy="5566615"/>
          </a:xfrm>
          <a:custGeom>
            <a:avLst/>
            <a:gdLst/>
            <a:ahLst/>
            <a:cxnLst/>
            <a:rect l="l" t="t" r="r" b="b"/>
            <a:pathLst>
              <a:path w="5680220" h="5566615">
                <a:moveTo>
                  <a:pt x="0" y="0"/>
                </a:moveTo>
                <a:lnTo>
                  <a:pt x="5680219" y="0"/>
                </a:lnTo>
                <a:lnTo>
                  <a:pt x="5680219" y="5566616"/>
                </a:lnTo>
                <a:lnTo>
                  <a:pt x="0" y="5566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896104" y="1366225"/>
            <a:ext cx="5465963" cy="91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프로젝트 목표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070314"/>
            <a:ext cx="718069" cy="13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6761720" y="3529500"/>
            <a:ext cx="4787804" cy="4787804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r="-14075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557237" y="3529500"/>
            <a:ext cx="4787804" cy="478780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r="-1720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531571" y="8712292"/>
            <a:ext cx="377366" cy="37736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761720" y="8712292"/>
            <a:ext cx="377366" cy="37736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968624" y="8712292"/>
            <a:ext cx="377366" cy="37736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A68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2157307" y="3548323"/>
            <a:ext cx="4835643" cy="4659801"/>
          </a:xfrm>
          <a:custGeom>
            <a:avLst/>
            <a:gdLst/>
            <a:ahLst/>
            <a:cxnLst/>
            <a:rect l="l" t="t" r="r" b="b"/>
            <a:pathLst>
              <a:path w="4835643" h="4659801">
                <a:moveTo>
                  <a:pt x="0" y="0"/>
                </a:moveTo>
                <a:lnTo>
                  <a:pt x="4835643" y="0"/>
                </a:lnTo>
                <a:lnTo>
                  <a:pt x="4835643" y="4659802"/>
                </a:lnTo>
                <a:lnTo>
                  <a:pt x="0" y="46598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896104" y="1366225"/>
            <a:ext cx="5465963" cy="91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수집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1070314"/>
            <a:ext cx="718069" cy="13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74636" y="8614932"/>
            <a:ext cx="4270406" cy="467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en-US" sz="2576" spc="-172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KBO-선수-선수 등록 현황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04785" y="8614932"/>
            <a:ext cx="4244740" cy="467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en-US" sz="2576" spc="-172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스탯티즈-선수정보-Playing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07915" y="8655142"/>
            <a:ext cx="4244740" cy="467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7"/>
              </a:lnSpc>
              <a:spcBef>
                <a:spcPct val="0"/>
              </a:spcBef>
            </a:pPr>
            <a:r>
              <a:rPr lang="en-US" sz="2576" spc="-172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파이썬으로 웹 크롤링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5400000">
            <a:off x="8678166" y="6776059"/>
            <a:ext cx="931668" cy="658943"/>
          </a:xfrm>
          <a:custGeom>
            <a:avLst/>
            <a:gdLst/>
            <a:ahLst/>
            <a:cxnLst/>
            <a:rect l="l" t="t" r="r" b="b"/>
            <a:pathLst>
              <a:path w="931668" h="658943">
                <a:moveTo>
                  <a:pt x="0" y="0"/>
                </a:moveTo>
                <a:lnTo>
                  <a:pt x="931668" y="0"/>
                </a:lnTo>
                <a:lnTo>
                  <a:pt x="931668" y="658943"/>
                </a:lnTo>
                <a:lnTo>
                  <a:pt x="0" y="6589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96104" y="1366225"/>
            <a:ext cx="5465963" cy="91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데이터 수집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70314"/>
            <a:ext cx="718069" cy="13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29085" y="8222813"/>
            <a:ext cx="9659712" cy="793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5"/>
              </a:lnSpc>
              <a:spcBef>
                <a:spcPct val="0"/>
              </a:spcBef>
            </a:pPr>
            <a:r>
              <a:rPr lang="en-US" sz="4582" spc="-307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웹 크롤링 완료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812786" y="3005269"/>
            <a:ext cx="14662427" cy="3415412"/>
            <a:chOff x="0" y="0"/>
            <a:chExt cx="19549903" cy="4553883"/>
          </a:xfrm>
        </p:grpSpPr>
        <p:grpSp>
          <p:nvGrpSpPr>
            <p:cNvPr id="9" name="Group 9"/>
            <p:cNvGrpSpPr/>
            <p:nvPr/>
          </p:nvGrpSpPr>
          <p:grpSpPr>
            <a:xfrm>
              <a:off x="9997347" y="0"/>
              <a:ext cx="4553883" cy="4553883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3CBC7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r>
                  <a:rPr lang="en-US" sz="2399">
                    <a:solidFill>
                      <a:srgbClr val="373737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함수로 지정 후</a:t>
                </a:r>
              </a:p>
              <a:p>
                <a:pPr algn="ctr">
                  <a:lnSpc>
                    <a:spcPts val="3359"/>
                  </a:lnSpc>
                </a:pPr>
                <a:r>
                  <a:rPr lang="en-US" sz="2399">
                    <a:solidFill>
                      <a:srgbClr val="373737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 모든 선수 </a:t>
                </a:r>
              </a:p>
              <a:p>
                <a:pPr algn="ctr">
                  <a:lnSpc>
                    <a:spcPts val="3359"/>
                  </a:lnSpc>
                </a:pPr>
                <a:r>
                  <a:rPr lang="en-US" sz="2399">
                    <a:solidFill>
                      <a:srgbClr val="373737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데이터 수집</a:t>
                </a:r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4996021" y="0"/>
              <a:ext cx="4553883" cy="4553883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3CBC7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r>
                  <a:rPr lang="en-US" sz="2399">
                    <a:solidFill>
                      <a:srgbClr val="373737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오전 10시 30분마다 데이터를 업데이트</a:t>
                </a: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4553883" cy="4553883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3CBC7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r>
                  <a:rPr lang="en-US" sz="2399">
                    <a:solidFill>
                      <a:srgbClr val="373737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스탯티즈 선수 정보 크롤링</a:t>
                </a:r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4998674" y="0"/>
              <a:ext cx="4553883" cy="4553883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3CBC7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r>
                  <a:rPr lang="en-US" sz="2399">
                    <a:solidFill>
                      <a:srgbClr val="373737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데이터를 csv </a:t>
                </a:r>
              </a:p>
              <a:p>
                <a:pPr algn="ctr">
                  <a:lnSpc>
                    <a:spcPts val="3359"/>
                  </a:lnSpc>
                </a:pPr>
                <a:r>
                  <a:rPr lang="en-US" sz="2399">
                    <a:solidFill>
                      <a:srgbClr val="373737"/>
                    </a:solidFill>
                    <a:latin typeface="윤고딕 Medium"/>
                    <a:ea typeface="윤고딕 Medium"/>
                    <a:cs typeface="윤고딕 Medium"/>
                    <a:sym typeface="윤고딕 Medium"/>
                  </a:rPr>
                  <a:t>파일로 저장</a:t>
                </a:r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13074015" y="6610490"/>
            <a:ext cx="4438823" cy="495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89"/>
              </a:lnSpc>
              <a:spcBef>
                <a:spcPct val="0"/>
              </a:spcBef>
            </a:pPr>
            <a:r>
              <a:rPr lang="en-US" sz="2849" u="none" strike="noStrike">
                <a:solidFill>
                  <a:srgbClr val="373737"/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 schedule 모듈 활용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8700" y="3665842"/>
            <a:ext cx="15271289" cy="2955315"/>
          </a:xfrm>
          <a:custGeom>
            <a:avLst/>
            <a:gdLst/>
            <a:ahLst/>
            <a:cxnLst/>
            <a:rect l="l" t="t" r="r" b="b"/>
            <a:pathLst>
              <a:path w="15271289" h="2955315">
                <a:moveTo>
                  <a:pt x="0" y="0"/>
                </a:moveTo>
                <a:lnTo>
                  <a:pt x="15271289" y="0"/>
                </a:lnTo>
                <a:lnTo>
                  <a:pt x="15271289" y="2955316"/>
                </a:lnTo>
                <a:lnTo>
                  <a:pt x="0" y="2955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00" t="-16106" b="-28153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96104" y="1366225"/>
            <a:ext cx="5465963" cy="91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전처리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70314"/>
            <a:ext cx="718069" cy="13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840233"/>
            <a:ext cx="15271289" cy="1240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1135" lvl="1" indent="-310567" algn="l">
              <a:lnSpc>
                <a:spcPts val="5005"/>
              </a:lnSpc>
              <a:buFont typeface="Arial"/>
              <a:buChar char="•"/>
            </a:pPr>
            <a:r>
              <a:rPr lang="en-US" sz="2876" spc="-192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수집한 데이터에서 필요한 데이터: Inning, Pitcher, Result, Prev(아웃카운트 상황, 주자상황)</a:t>
            </a:r>
          </a:p>
          <a:p>
            <a:pPr marL="621135" lvl="1" indent="-310567" algn="l">
              <a:lnSpc>
                <a:spcPts val="5005"/>
              </a:lnSpc>
              <a:buFont typeface="Arial"/>
              <a:buChar char="•"/>
            </a:pPr>
            <a:r>
              <a:rPr lang="en-US" sz="2876" spc="-192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삭제해야 하는 데이터: 결과가 4구, 사구, 희생번트, 희생플라이는 타수에 들어가지 않으므로 삭제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530298" y="3338853"/>
            <a:ext cx="2965282" cy="32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5"/>
              </a:lnSpc>
              <a:spcBef>
                <a:spcPct val="0"/>
              </a:spcBef>
            </a:pPr>
            <a:r>
              <a:rPr lang="en-US" sz="1903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김현준_2024.csv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842671"/>
            <a:ext cx="4842153" cy="633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7"/>
              </a:lnSpc>
              <a:spcBef>
                <a:spcPct val="0"/>
              </a:spcBef>
            </a:pPr>
            <a:r>
              <a:rPr lang="en-US" sz="3576" spc="-23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&lt; 수집한 데이터 파일 &gt;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896104" y="1366225"/>
            <a:ext cx="5465963" cy="91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전처리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70314"/>
            <a:ext cx="718069" cy="13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  <p:sp>
        <p:nvSpPr>
          <p:cNvPr id="6" name="Freeform 6"/>
          <p:cNvSpPr/>
          <p:nvPr/>
        </p:nvSpPr>
        <p:spPr>
          <a:xfrm>
            <a:off x="7162605" y="7960593"/>
            <a:ext cx="3962789" cy="3391640"/>
          </a:xfrm>
          <a:custGeom>
            <a:avLst/>
            <a:gdLst/>
            <a:ahLst/>
            <a:cxnLst/>
            <a:rect l="l" t="t" r="r" b="b"/>
            <a:pathLst>
              <a:path w="3962789" h="3391640">
                <a:moveTo>
                  <a:pt x="0" y="0"/>
                </a:moveTo>
                <a:lnTo>
                  <a:pt x="3962790" y="0"/>
                </a:lnTo>
                <a:lnTo>
                  <a:pt x="3962790" y="3391640"/>
                </a:lnTo>
                <a:lnTo>
                  <a:pt x="0" y="3391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84264" y="3202416"/>
            <a:ext cx="11119472" cy="633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7"/>
              </a:lnSpc>
              <a:spcBef>
                <a:spcPct val="0"/>
              </a:spcBef>
            </a:pPr>
            <a:r>
              <a:rPr lang="en-US" sz="3576" spc="-23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&lt; 필요한 데이터 &gt;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71151" y="4497326"/>
            <a:ext cx="17145699" cy="2801402"/>
            <a:chOff x="0" y="0"/>
            <a:chExt cx="22860932" cy="3735202"/>
          </a:xfrm>
        </p:grpSpPr>
        <p:grpSp>
          <p:nvGrpSpPr>
            <p:cNvPr id="9" name="Group 9"/>
            <p:cNvGrpSpPr/>
            <p:nvPr/>
          </p:nvGrpSpPr>
          <p:grpSpPr>
            <a:xfrm>
              <a:off x="4683946" y="552878"/>
              <a:ext cx="4125146" cy="3182324"/>
              <a:chOff x="0" y="0"/>
              <a:chExt cx="812800" cy="62703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62703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27031">
                    <a:moveTo>
                      <a:pt x="127620" y="0"/>
                    </a:moveTo>
                    <a:lnTo>
                      <a:pt x="685180" y="0"/>
                    </a:lnTo>
                    <a:cubicBezTo>
                      <a:pt x="719027" y="0"/>
                      <a:pt x="751488" y="13446"/>
                      <a:pt x="775421" y="37379"/>
                    </a:cubicBezTo>
                    <a:cubicBezTo>
                      <a:pt x="799354" y="61312"/>
                      <a:pt x="812800" y="93773"/>
                      <a:pt x="812800" y="127620"/>
                    </a:cubicBezTo>
                    <a:lnTo>
                      <a:pt x="812800" y="499411"/>
                    </a:lnTo>
                    <a:cubicBezTo>
                      <a:pt x="812800" y="569893"/>
                      <a:pt x="755663" y="627031"/>
                      <a:pt x="685180" y="627031"/>
                    </a:cubicBezTo>
                    <a:lnTo>
                      <a:pt x="127620" y="627031"/>
                    </a:lnTo>
                    <a:cubicBezTo>
                      <a:pt x="93773" y="627031"/>
                      <a:pt x="61312" y="613585"/>
                      <a:pt x="37379" y="589652"/>
                    </a:cubicBezTo>
                    <a:cubicBezTo>
                      <a:pt x="13446" y="565718"/>
                      <a:pt x="0" y="533258"/>
                      <a:pt x="0" y="499411"/>
                    </a:cubicBezTo>
                    <a:lnTo>
                      <a:pt x="0" y="127620"/>
                    </a:lnTo>
                    <a:cubicBezTo>
                      <a:pt x="0" y="93773"/>
                      <a:pt x="13446" y="61312"/>
                      <a:pt x="37379" y="37379"/>
                    </a:cubicBezTo>
                    <a:cubicBezTo>
                      <a:pt x="61312" y="13446"/>
                      <a:pt x="93773" y="0"/>
                      <a:pt x="12762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2E5743"/>
                </a:solidFill>
                <a:prstDash val="solid"/>
                <a:round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812800" cy="6746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9367893" y="552878"/>
              <a:ext cx="4125146" cy="3182324"/>
              <a:chOff x="0" y="0"/>
              <a:chExt cx="812800" cy="62703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62703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27031">
                    <a:moveTo>
                      <a:pt x="127620" y="0"/>
                    </a:moveTo>
                    <a:lnTo>
                      <a:pt x="685180" y="0"/>
                    </a:lnTo>
                    <a:cubicBezTo>
                      <a:pt x="719027" y="0"/>
                      <a:pt x="751488" y="13446"/>
                      <a:pt x="775421" y="37379"/>
                    </a:cubicBezTo>
                    <a:cubicBezTo>
                      <a:pt x="799354" y="61312"/>
                      <a:pt x="812800" y="93773"/>
                      <a:pt x="812800" y="127620"/>
                    </a:cubicBezTo>
                    <a:lnTo>
                      <a:pt x="812800" y="499411"/>
                    </a:lnTo>
                    <a:cubicBezTo>
                      <a:pt x="812800" y="569893"/>
                      <a:pt x="755663" y="627031"/>
                      <a:pt x="685180" y="627031"/>
                    </a:cubicBezTo>
                    <a:lnTo>
                      <a:pt x="127620" y="627031"/>
                    </a:lnTo>
                    <a:cubicBezTo>
                      <a:pt x="93773" y="627031"/>
                      <a:pt x="61312" y="613585"/>
                      <a:pt x="37379" y="589652"/>
                    </a:cubicBezTo>
                    <a:cubicBezTo>
                      <a:pt x="13446" y="565718"/>
                      <a:pt x="0" y="533258"/>
                      <a:pt x="0" y="499411"/>
                    </a:cubicBezTo>
                    <a:lnTo>
                      <a:pt x="0" y="127620"/>
                    </a:lnTo>
                    <a:cubicBezTo>
                      <a:pt x="0" y="93773"/>
                      <a:pt x="13446" y="61312"/>
                      <a:pt x="37379" y="37379"/>
                    </a:cubicBezTo>
                    <a:cubicBezTo>
                      <a:pt x="61312" y="13446"/>
                      <a:pt x="93773" y="0"/>
                      <a:pt x="12762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2E5743"/>
                </a:solidFill>
                <a:prstDash val="solid"/>
                <a:round/>
              </a:ln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812800" cy="6746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4051839" y="552878"/>
              <a:ext cx="4125146" cy="3182324"/>
              <a:chOff x="0" y="0"/>
              <a:chExt cx="812800" cy="62703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62703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27031">
                    <a:moveTo>
                      <a:pt x="127620" y="0"/>
                    </a:moveTo>
                    <a:lnTo>
                      <a:pt x="685180" y="0"/>
                    </a:lnTo>
                    <a:cubicBezTo>
                      <a:pt x="719027" y="0"/>
                      <a:pt x="751488" y="13446"/>
                      <a:pt x="775421" y="37379"/>
                    </a:cubicBezTo>
                    <a:cubicBezTo>
                      <a:pt x="799354" y="61312"/>
                      <a:pt x="812800" y="93773"/>
                      <a:pt x="812800" y="127620"/>
                    </a:cubicBezTo>
                    <a:lnTo>
                      <a:pt x="812800" y="499411"/>
                    </a:lnTo>
                    <a:cubicBezTo>
                      <a:pt x="812800" y="569893"/>
                      <a:pt x="755663" y="627031"/>
                      <a:pt x="685180" y="627031"/>
                    </a:cubicBezTo>
                    <a:lnTo>
                      <a:pt x="127620" y="627031"/>
                    </a:lnTo>
                    <a:cubicBezTo>
                      <a:pt x="93773" y="627031"/>
                      <a:pt x="61312" y="613585"/>
                      <a:pt x="37379" y="589652"/>
                    </a:cubicBezTo>
                    <a:cubicBezTo>
                      <a:pt x="13446" y="565718"/>
                      <a:pt x="0" y="533258"/>
                      <a:pt x="0" y="499411"/>
                    </a:cubicBezTo>
                    <a:lnTo>
                      <a:pt x="0" y="127620"/>
                    </a:lnTo>
                    <a:cubicBezTo>
                      <a:pt x="0" y="93773"/>
                      <a:pt x="13446" y="61312"/>
                      <a:pt x="37379" y="37379"/>
                    </a:cubicBezTo>
                    <a:cubicBezTo>
                      <a:pt x="61312" y="13446"/>
                      <a:pt x="93773" y="0"/>
                      <a:pt x="12762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2E5743"/>
                </a:solidFill>
                <a:prstDash val="solid"/>
                <a:round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812800" cy="6746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6119958" y="0"/>
              <a:ext cx="1253123" cy="960681"/>
              <a:chOff x="0" y="0"/>
              <a:chExt cx="246910" cy="189288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46910" cy="189288"/>
              </a:xfrm>
              <a:custGeom>
                <a:avLst/>
                <a:gdLst/>
                <a:ahLst/>
                <a:cxnLst/>
                <a:rect l="l" t="t" r="r" b="b"/>
                <a:pathLst>
                  <a:path w="246910" h="189288">
                    <a:moveTo>
                      <a:pt x="94644" y="0"/>
                    </a:moveTo>
                    <a:lnTo>
                      <a:pt x="152266" y="0"/>
                    </a:lnTo>
                    <a:cubicBezTo>
                      <a:pt x="204536" y="0"/>
                      <a:pt x="246910" y="42374"/>
                      <a:pt x="246910" y="94644"/>
                    </a:cubicBezTo>
                    <a:lnTo>
                      <a:pt x="246910" y="94644"/>
                    </a:lnTo>
                    <a:cubicBezTo>
                      <a:pt x="246910" y="119745"/>
                      <a:pt x="236938" y="143818"/>
                      <a:pt x="219189" y="161568"/>
                    </a:cubicBezTo>
                    <a:cubicBezTo>
                      <a:pt x="201440" y="179317"/>
                      <a:pt x="177367" y="189288"/>
                      <a:pt x="152266" y="189288"/>
                    </a:cubicBezTo>
                    <a:lnTo>
                      <a:pt x="94644" y="189288"/>
                    </a:lnTo>
                    <a:cubicBezTo>
                      <a:pt x="42374" y="189288"/>
                      <a:pt x="0" y="146915"/>
                      <a:pt x="0" y="94644"/>
                    </a:cubicBezTo>
                    <a:lnTo>
                      <a:pt x="0" y="94644"/>
                    </a:lnTo>
                    <a:cubicBezTo>
                      <a:pt x="0" y="42374"/>
                      <a:pt x="42374" y="0"/>
                      <a:pt x="94644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246910" cy="2464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2</a:t>
                </a: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0803904" y="0"/>
              <a:ext cx="1253123" cy="960681"/>
              <a:chOff x="0" y="0"/>
              <a:chExt cx="246910" cy="18928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46910" cy="189288"/>
              </a:xfrm>
              <a:custGeom>
                <a:avLst/>
                <a:gdLst/>
                <a:ahLst/>
                <a:cxnLst/>
                <a:rect l="l" t="t" r="r" b="b"/>
                <a:pathLst>
                  <a:path w="246910" h="189288">
                    <a:moveTo>
                      <a:pt x="94644" y="0"/>
                    </a:moveTo>
                    <a:lnTo>
                      <a:pt x="152266" y="0"/>
                    </a:lnTo>
                    <a:cubicBezTo>
                      <a:pt x="204536" y="0"/>
                      <a:pt x="246910" y="42374"/>
                      <a:pt x="246910" y="94644"/>
                    </a:cubicBezTo>
                    <a:lnTo>
                      <a:pt x="246910" y="94644"/>
                    </a:lnTo>
                    <a:cubicBezTo>
                      <a:pt x="246910" y="119745"/>
                      <a:pt x="236938" y="143818"/>
                      <a:pt x="219189" y="161568"/>
                    </a:cubicBezTo>
                    <a:cubicBezTo>
                      <a:pt x="201440" y="179317"/>
                      <a:pt x="177367" y="189288"/>
                      <a:pt x="152266" y="189288"/>
                    </a:cubicBezTo>
                    <a:lnTo>
                      <a:pt x="94644" y="189288"/>
                    </a:lnTo>
                    <a:cubicBezTo>
                      <a:pt x="42374" y="189288"/>
                      <a:pt x="0" y="146915"/>
                      <a:pt x="0" y="94644"/>
                    </a:cubicBezTo>
                    <a:lnTo>
                      <a:pt x="0" y="94644"/>
                    </a:lnTo>
                    <a:cubicBezTo>
                      <a:pt x="0" y="42374"/>
                      <a:pt x="42374" y="0"/>
                      <a:pt x="94644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57150"/>
                <a:ext cx="246910" cy="2464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3</a:t>
                </a: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5487851" y="0"/>
              <a:ext cx="1253123" cy="960681"/>
              <a:chOff x="0" y="0"/>
              <a:chExt cx="246910" cy="18928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46910" cy="189288"/>
              </a:xfrm>
              <a:custGeom>
                <a:avLst/>
                <a:gdLst/>
                <a:ahLst/>
                <a:cxnLst/>
                <a:rect l="l" t="t" r="r" b="b"/>
                <a:pathLst>
                  <a:path w="246910" h="189288">
                    <a:moveTo>
                      <a:pt x="94644" y="0"/>
                    </a:moveTo>
                    <a:lnTo>
                      <a:pt x="152266" y="0"/>
                    </a:lnTo>
                    <a:cubicBezTo>
                      <a:pt x="204536" y="0"/>
                      <a:pt x="246910" y="42374"/>
                      <a:pt x="246910" y="94644"/>
                    </a:cubicBezTo>
                    <a:lnTo>
                      <a:pt x="246910" y="94644"/>
                    </a:lnTo>
                    <a:cubicBezTo>
                      <a:pt x="246910" y="119745"/>
                      <a:pt x="236938" y="143818"/>
                      <a:pt x="219189" y="161568"/>
                    </a:cubicBezTo>
                    <a:cubicBezTo>
                      <a:pt x="201440" y="179317"/>
                      <a:pt x="177367" y="189288"/>
                      <a:pt x="152266" y="189288"/>
                    </a:cubicBezTo>
                    <a:lnTo>
                      <a:pt x="94644" y="189288"/>
                    </a:lnTo>
                    <a:cubicBezTo>
                      <a:pt x="42374" y="189288"/>
                      <a:pt x="0" y="146915"/>
                      <a:pt x="0" y="94644"/>
                    </a:cubicBezTo>
                    <a:lnTo>
                      <a:pt x="0" y="94644"/>
                    </a:lnTo>
                    <a:cubicBezTo>
                      <a:pt x="0" y="42374"/>
                      <a:pt x="42374" y="0"/>
                      <a:pt x="94644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57150"/>
                <a:ext cx="246910" cy="2464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4</a:t>
                </a:r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0" y="552878"/>
              <a:ext cx="4125146" cy="3182324"/>
              <a:chOff x="0" y="0"/>
              <a:chExt cx="812800" cy="627031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62703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27031">
                    <a:moveTo>
                      <a:pt x="127620" y="0"/>
                    </a:moveTo>
                    <a:lnTo>
                      <a:pt x="685180" y="0"/>
                    </a:lnTo>
                    <a:cubicBezTo>
                      <a:pt x="719027" y="0"/>
                      <a:pt x="751488" y="13446"/>
                      <a:pt x="775421" y="37379"/>
                    </a:cubicBezTo>
                    <a:cubicBezTo>
                      <a:pt x="799354" y="61312"/>
                      <a:pt x="812800" y="93773"/>
                      <a:pt x="812800" y="127620"/>
                    </a:cubicBezTo>
                    <a:lnTo>
                      <a:pt x="812800" y="499411"/>
                    </a:lnTo>
                    <a:cubicBezTo>
                      <a:pt x="812800" y="569893"/>
                      <a:pt x="755663" y="627031"/>
                      <a:pt x="685180" y="627031"/>
                    </a:cubicBezTo>
                    <a:lnTo>
                      <a:pt x="127620" y="627031"/>
                    </a:lnTo>
                    <a:cubicBezTo>
                      <a:pt x="93773" y="627031"/>
                      <a:pt x="61312" y="613585"/>
                      <a:pt x="37379" y="589652"/>
                    </a:cubicBezTo>
                    <a:cubicBezTo>
                      <a:pt x="13446" y="565718"/>
                      <a:pt x="0" y="533258"/>
                      <a:pt x="0" y="499411"/>
                    </a:cubicBezTo>
                    <a:lnTo>
                      <a:pt x="0" y="127620"/>
                    </a:lnTo>
                    <a:cubicBezTo>
                      <a:pt x="0" y="93773"/>
                      <a:pt x="13446" y="61312"/>
                      <a:pt x="37379" y="37379"/>
                    </a:cubicBezTo>
                    <a:cubicBezTo>
                      <a:pt x="61312" y="13446"/>
                      <a:pt x="93773" y="0"/>
                      <a:pt x="12762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2E5743"/>
                </a:solidFill>
                <a:prstDash val="solid"/>
                <a:round/>
              </a:ln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812800" cy="6746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436012" y="0"/>
              <a:ext cx="1253123" cy="960681"/>
              <a:chOff x="0" y="0"/>
              <a:chExt cx="246910" cy="189288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246910" cy="189288"/>
              </a:xfrm>
              <a:custGeom>
                <a:avLst/>
                <a:gdLst/>
                <a:ahLst/>
                <a:cxnLst/>
                <a:rect l="l" t="t" r="r" b="b"/>
                <a:pathLst>
                  <a:path w="246910" h="189288">
                    <a:moveTo>
                      <a:pt x="94644" y="0"/>
                    </a:moveTo>
                    <a:lnTo>
                      <a:pt x="152266" y="0"/>
                    </a:lnTo>
                    <a:cubicBezTo>
                      <a:pt x="204536" y="0"/>
                      <a:pt x="246910" y="42374"/>
                      <a:pt x="246910" y="94644"/>
                    </a:cubicBezTo>
                    <a:lnTo>
                      <a:pt x="246910" y="94644"/>
                    </a:lnTo>
                    <a:cubicBezTo>
                      <a:pt x="246910" y="119745"/>
                      <a:pt x="236938" y="143818"/>
                      <a:pt x="219189" y="161568"/>
                    </a:cubicBezTo>
                    <a:cubicBezTo>
                      <a:pt x="201440" y="179317"/>
                      <a:pt x="177367" y="189288"/>
                      <a:pt x="152266" y="189288"/>
                    </a:cubicBezTo>
                    <a:lnTo>
                      <a:pt x="94644" y="189288"/>
                    </a:lnTo>
                    <a:cubicBezTo>
                      <a:pt x="42374" y="189288"/>
                      <a:pt x="0" y="146915"/>
                      <a:pt x="0" y="94644"/>
                    </a:cubicBezTo>
                    <a:lnTo>
                      <a:pt x="0" y="94644"/>
                    </a:lnTo>
                    <a:cubicBezTo>
                      <a:pt x="0" y="42374"/>
                      <a:pt x="42374" y="0"/>
                      <a:pt x="94644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57150"/>
                <a:ext cx="246910" cy="2464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1</a:t>
                </a:r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8735785" y="552878"/>
              <a:ext cx="4125146" cy="3182324"/>
              <a:chOff x="0" y="0"/>
              <a:chExt cx="812800" cy="627031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62703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27031">
                    <a:moveTo>
                      <a:pt x="127620" y="0"/>
                    </a:moveTo>
                    <a:lnTo>
                      <a:pt x="685180" y="0"/>
                    </a:lnTo>
                    <a:cubicBezTo>
                      <a:pt x="719027" y="0"/>
                      <a:pt x="751488" y="13446"/>
                      <a:pt x="775421" y="37379"/>
                    </a:cubicBezTo>
                    <a:cubicBezTo>
                      <a:pt x="799354" y="61312"/>
                      <a:pt x="812800" y="93773"/>
                      <a:pt x="812800" y="127620"/>
                    </a:cubicBezTo>
                    <a:lnTo>
                      <a:pt x="812800" y="499411"/>
                    </a:lnTo>
                    <a:cubicBezTo>
                      <a:pt x="812800" y="569893"/>
                      <a:pt x="755663" y="627031"/>
                      <a:pt x="685180" y="627031"/>
                    </a:cubicBezTo>
                    <a:lnTo>
                      <a:pt x="127620" y="627031"/>
                    </a:lnTo>
                    <a:cubicBezTo>
                      <a:pt x="93773" y="627031"/>
                      <a:pt x="61312" y="613585"/>
                      <a:pt x="37379" y="589652"/>
                    </a:cubicBezTo>
                    <a:cubicBezTo>
                      <a:pt x="13446" y="565718"/>
                      <a:pt x="0" y="533258"/>
                      <a:pt x="0" y="499411"/>
                    </a:cubicBezTo>
                    <a:lnTo>
                      <a:pt x="0" y="127620"/>
                    </a:lnTo>
                    <a:cubicBezTo>
                      <a:pt x="0" y="93773"/>
                      <a:pt x="13446" y="61312"/>
                      <a:pt x="37379" y="37379"/>
                    </a:cubicBezTo>
                    <a:cubicBezTo>
                      <a:pt x="61312" y="13446"/>
                      <a:pt x="93773" y="0"/>
                      <a:pt x="12762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2E5743"/>
                </a:solidFill>
                <a:prstDash val="solid"/>
                <a:round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812800" cy="67465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20171797" y="0"/>
              <a:ext cx="1253123" cy="960681"/>
              <a:chOff x="0" y="0"/>
              <a:chExt cx="246910" cy="189288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246910" cy="189288"/>
              </a:xfrm>
              <a:custGeom>
                <a:avLst/>
                <a:gdLst/>
                <a:ahLst/>
                <a:cxnLst/>
                <a:rect l="l" t="t" r="r" b="b"/>
                <a:pathLst>
                  <a:path w="246910" h="189288">
                    <a:moveTo>
                      <a:pt x="94644" y="0"/>
                    </a:moveTo>
                    <a:lnTo>
                      <a:pt x="152266" y="0"/>
                    </a:lnTo>
                    <a:cubicBezTo>
                      <a:pt x="204536" y="0"/>
                      <a:pt x="246910" y="42374"/>
                      <a:pt x="246910" y="94644"/>
                    </a:cubicBezTo>
                    <a:lnTo>
                      <a:pt x="246910" y="94644"/>
                    </a:lnTo>
                    <a:cubicBezTo>
                      <a:pt x="246910" y="119745"/>
                      <a:pt x="236938" y="143818"/>
                      <a:pt x="219189" y="161568"/>
                    </a:cubicBezTo>
                    <a:cubicBezTo>
                      <a:pt x="201440" y="179317"/>
                      <a:pt x="177367" y="189288"/>
                      <a:pt x="152266" y="189288"/>
                    </a:cubicBezTo>
                    <a:lnTo>
                      <a:pt x="94644" y="189288"/>
                    </a:lnTo>
                    <a:cubicBezTo>
                      <a:pt x="42374" y="189288"/>
                      <a:pt x="0" y="146915"/>
                      <a:pt x="0" y="94644"/>
                    </a:cubicBezTo>
                    <a:lnTo>
                      <a:pt x="0" y="94644"/>
                    </a:lnTo>
                    <a:cubicBezTo>
                      <a:pt x="0" y="42374"/>
                      <a:pt x="42374" y="0"/>
                      <a:pt x="94644" y="0"/>
                    </a:cubicBezTo>
                    <a:close/>
                  </a:path>
                </a:pathLst>
              </a:custGeom>
              <a:solidFill>
                <a:srgbClr val="2E5743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57150"/>
                <a:ext cx="246910" cy="2464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199"/>
                  </a:lnSpc>
                </a:pPr>
                <a:r>
                  <a:rPr lang="en-US" sz="2999">
                    <a:solidFill>
                      <a:srgbClr val="FFFFFF"/>
                    </a:solidFill>
                    <a:latin typeface="Inter Bold"/>
                    <a:ea typeface="Inter Bold"/>
                    <a:cs typeface="Inter Bold"/>
                    <a:sym typeface="Inter Bold"/>
                  </a:rPr>
                  <a:t>5</a:t>
                </a:r>
              </a:p>
            </p:txBody>
          </p:sp>
        </p:grpSp>
        <p:sp>
          <p:nvSpPr>
            <p:cNvPr id="39" name="TextBox 39"/>
            <p:cNvSpPr txBox="1"/>
            <p:nvPr/>
          </p:nvSpPr>
          <p:spPr>
            <a:xfrm>
              <a:off x="232085" y="1525048"/>
              <a:ext cx="3660976" cy="1203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9"/>
                </a:lnSpc>
                <a:spcBef>
                  <a:spcPct val="0"/>
                </a:spcBef>
              </a:pPr>
              <a:r>
                <a:rPr lang="en-US" sz="2607" spc="-174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이닝: 초, 말 둘다 같은 회로 처리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4916032" y="1525048"/>
              <a:ext cx="3660976" cy="1203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9"/>
                </a:lnSpc>
              </a:pPr>
              <a:r>
                <a:rPr lang="en-US" sz="2607" spc="-174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투수: 전처리 </a:t>
              </a:r>
            </a:p>
            <a:p>
              <a:pPr algn="ctr">
                <a:lnSpc>
                  <a:spcPts val="3649"/>
                </a:lnSpc>
                <a:spcBef>
                  <a:spcPct val="0"/>
                </a:spcBef>
              </a:pPr>
              <a:r>
                <a:rPr lang="en-US" sz="2607" spc="-174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필요 없음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9599978" y="1525048"/>
              <a:ext cx="3660976" cy="1203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9"/>
                </a:lnSpc>
              </a:pPr>
              <a:r>
                <a:rPr lang="en-US" sz="2607" spc="-174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결과: 안타 - 1, </a:t>
              </a:r>
            </a:p>
            <a:p>
              <a:pPr algn="ctr">
                <a:lnSpc>
                  <a:spcPts val="3649"/>
                </a:lnSpc>
                <a:spcBef>
                  <a:spcPct val="0"/>
                </a:spcBef>
              </a:pPr>
              <a:r>
                <a:rPr lang="en-US" sz="2607" spc="-174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아웃 - 0으로 처리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4283924" y="1525048"/>
              <a:ext cx="3660976" cy="1826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9"/>
                </a:lnSpc>
                <a:spcBef>
                  <a:spcPct val="0"/>
                </a:spcBef>
              </a:pPr>
              <a:r>
                <a:rPr lang="en-US" sz="2607" spc="-174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Prev 열에서 아웃카운트와 주자 상황을 추출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8967871" y="1525048"/>
              <a:ext cx="3660976" cy="1203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9"/>
                </a:lnSpc>
                <a:spcBef>
                  <a:spcPct val="0"/>
                </a:spcBef>
              </a:pPr>
              <a:r>
                <a:rPr lang="en-US" sz="2607" spc="-174">
                  <a:solidFill>
                    <a:srgbClr val="373737"/>
                  </a:solidFill>
                  <a:latin typeface="윤고딕 Semi-Bold"/>
                  <a:ea typeface="윤고딕 Semi-Bold"/>
                  <a:cs typeface="윤고딕 Semi-Bold"/>
                  <a:sym typeface="윤고딕 Semi-Bold"/>
                </a:rPr>
                <a:t>주자상황: 공백은 주자없음으로 전처리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33" b="-3333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8700" y="4075436"/>
            <a:ext cx="9626455" cy="3447491"/>
          </a:xfrm>
          <a:custGeom>
            <a:avLst/>
            <a:gdLst/>
            <a:ahLst/>
            <a:cxnLst/>
            <a:rect l="l" t="t" r="r" b="b"/>
            <a:pathLst>
              <a:path w="9626455" h="3447491">
                <a:moveTo>
                  <a:pt x="0" y="0"/>
                </a:moveTo>
                <a:lnTo>
                  <a:pt x="9626455" y="0"/>
                </a:lnTo>
                <a:lnTo>
                  <a:pt x="9626455" y="3447491"/>
                </a:lnTo>
                <a:lnTo>
                  <a:pt x="0" y="34474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96104" y="1366225"/>
            <a:ext cx="5465963" cy="918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</a:pPr>
            <a:r>
              <a:rPr lang="en-US" sz="5076" spc="-340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전처리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70314"/>
            <a:ext cx="718069" cy="137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47"/>
              </a:lnSpc>
              <a:spcBef>
                <a:spcPct val="0"/>
              </a:spcBef>
            </a:pPr>
            <a:r>
              <a:rPr lang="en-US" sz="7676" spc="-514">
                <a:solidFill>
                  <a:srgbClr val="2E5743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204265"/>
            <a:ext cx="9276495" cy="633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7"/>
              </a:lnSpc>
              <a:spcBef>
                <a:spcPct val="0"/>
              </a:spcBef>
            </a:pPr>
            <a:r>
              <a:rPr lang="en-US" sz="3576" spc="-23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&lt; 전처리 완료 데이터 예시 &gt;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869596"/>
            <a:ext cx="9276495" cy="633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7"/>
              </a:lnSpc>
              <a:spcBef>
                <a:spcPct val="0"/>
              </a:spcBef>
            </a:pPr>
            <a:r>
              <a:rPr lang="en-US" sz="3576" spc="-239">
                <a:solidFill>
                  <a:srgbClr val="373737"/>
                </a:solidFill>
                <a:latin typeface="윤고딕 Semi-Bold"/>
                <a:ea typeface="윤고딕 Semi-Bold"/>
                <a:cs typeface="윤고딕 Semi-Bold"/>
                <a:sym typeface="윤고딕 Semi-Bold"/>
              </a:rPr>
              <a:t>전처리 또한 업데이트를 위해 schedule 모듈 사용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89874" y="3654767"/>
            <a:ext cx="2965282" cy="326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5"/>
              </a:lnSpc>
              <a:spcBef>
                <a:spcPct val="0"/>
              </a:spcBef>
            </a:pPr>
            <a:r>
              <a:rPr lang="en-US" sz="1903">
                <a:solidFill>
                  <a:srgbClr val="373737"/>
                </a:solidFill>
                <a:latin typeface="윤고딕"/>
                <a:ea typeface="윤고딕"/>
                <a:cs typeface="윤고딕"/>
                <a:sym typeface="윤고딕"/>
              </a:rPr>
              <a:t>김현준_preprocessed.csv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510</Words>
  <Application>Microsoft Office PowerPoint</Application>
  <PresentationFormat>사용자 지정</PresentationFormat>
  <Paragraphs>117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HY견고딕</vt:lpstr>
      <vt:lpstr>윤고딕</vt:lpstr>
      <vt:lpstr>Gotham Bold</vt:lpstr>
      <vt:lpstr>윤고딕 Medium</vt:lpstr>
      <vt:lpstr>윤고딕 Bold</vt:lpstr>
      <vt:lpstr>Inter Bold</vt:lpstr>
      <vt:lpstr>Calibri</vt:lpstr>
      <vt:lpstr>Arial</vt:lpstr>
      <vt:lpstr>윤고딕 Semi-Bold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프로야구 대타 기용 모델</dc:title>
  <cp:lastModifiedBy>rhee hyun seo</cp:lastModifiedBy>
  <cp:revision>2</cp:revision>
  <dcterms:created xsi:type="dcterms:W3CDTF">2006-08-16T00:00:00Z</dcterms:created>
  <dcterms:modified xsi:type="dcterms:W3CDTF">2024-08-09T05:56:45Z</dcterms:modified>
  <dc:identifier>DAGNUN7IX2k</dc:identifier>
</cp:coreProperties>
</file>